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embeddedFontLst>
    <p:embeddedFont>
      <p:font typeface="Roboto" panose="02000000000000000000" pitchFamily="2" charset="0"/>
      <p:regular r:id="rId30"/>
      <p:bold r:id="rId31"/>
      <p:italic r:id="rId32"/>
      <p:boldItalic r:id="rId33"/>
    </p:embeddedFont>
    <p:embeddedFont>
      <p:font typeface="Roboto Light" panose="02000000000000000000" pitchFamily="2" charset="0"/>
      <p:regular r:id="rId34"/>
      <p:bold r:id="rId35"/>
      <p:italic r:id="rId36"/>
      <p:boldItalic r:id="rId37"/>
    </p:embeddedFont>
    <p:embeddedFont>
      <p:font typeface="Roboto Medium" panose="02000000000000000000" pitchFamily="2" charset="0"/>
      <p:regular r:id="rId38"/>
      <p:bold r:id="rId39"/>
      <p:italic r:id="rId40"/>
      <p:boldItalic r:id="rId41"/>
    </p:embeddedFont>
    <p:embeddedFont>
      <p:font typeface="Roboto Mono" pitchFamily="2" charset="0"/>
      <p:regular r:id="rId42"/>
      <p:bold r:id="rId43"/>
      <p:italic r:id="rId44"/>
      <p:boldItalic r:id="rId45"/>
    </p:embeddedFont>
    <p:embeddedFont>
      <p:font typeface="Roboto Mono Light" pitchFamily="2" charset="0"/>
      <p:regular r:id="rId46"/>
      <p:bold r:id="rId47"/>
      <p:italic r:id="rId48"/>
      <p:boldItalic r:id="rId49"/>
    </p:embeddedFont>
    <p:embeddedFont>
      <p:font typeface="Roboto Thin" panose="02000000000000000000" pitchFamily="2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96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4"/>
  </p:normalViewPr>
  <p:slideViewPr>
    <p:cSldViewPr snapToGrid="0">
      <p:cViewPr varScale="1">
        <p:scale>
          <a:sx n="142" d="100"/>
          <a:sy n="142" d="100"/>
        </p:scale>
        <p:origin x="760" y="168"/>
      </p:cViewPr>
      <p:guideLst>
        <p:guide orient="horz" pos="296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4f80a3047b_0_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4f80a3047b_0_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58df1251c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58df1251c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5b63e4ebf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5b63e4ebf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58df1251c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58df1251c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58df1251c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58df1251c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58df1251c0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58df1251c0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58df1251c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58df1251c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5b63e4ebf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5b63e4ebf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58df1251c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58df1251c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58df1251c0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58df1251c0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58df1251c0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58df1251c0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4ff33a291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4ff33a291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58df1251c0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58df1251c0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5b63e4ebf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5b63e4ebf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58df1251c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58df1251c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58df1251c0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58df1251c0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58df1251c0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58df1251c0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58df1251c0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58df1251c0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58df1251c0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58df1251c0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58df1251c0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58df1251c0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56c3c4dd97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56c3c4dd97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56c3c4dd97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56c3c4dd97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58df1251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58df1251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58df1251c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58df1251c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5b63e4ebf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5b63e4ebf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58df1251c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58df1251c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58df1251c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58df1251c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26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26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8" name="Google Shape;468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" name="Google Shape;470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6" name="Google Shape;496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8" name="Google Shape;498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6" name="Google Shape;596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6" name="Google Shape;616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8" name="Google Shape;61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8" name="Google Shape;638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0" name="Google Shape;64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0" name="Google Shape;660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2" name="Google Shape;662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7" name="Google Shape;687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0" name="Google Shape;710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5" name="Google Shape;735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7" name="Google Shape;737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2" name="Google Shape;762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8" name="Google Shape;788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6" name="Google Shape;816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8" name="Google Shape;818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6" name="Google Shape;846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1" name="Google Shape;871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3" name="Google Shape;873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993" name="Google Shape;993;p4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94" name="Google Shape;994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996;p4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9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9" name="Google Shape;999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00" name="Google Shape;10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2" name="Google Shape;1002;p4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p5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6" name="Google Shape;1006;p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7" name="Google Shape;1007;p5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8" name="Google Shape;10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1" name="Google Shape;1011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1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51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8" name="Google Shape;1018;p5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5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Vulnerabilities 2 Day 2</a:t>
            </a:r>
            <a:endParaRPr/>
          </a:p>
        </p:txBody>
      </p:sp>
      <p:sp>
        <p:nvSpPr>
          <p:cNvPr id="1024" name="Google Shape;1024;p53"/>
          <p:cNvSpPr txBox="1">
            <a:spLocks noGrp="1"/>
          </p:cNvSpPr>
          <p:nvPr>
            <p:ph type="title" idx="2"/>
          </p:nvPr>
        </p:nvSpPr>
        <p:spPr>
          <a:xfrm>
            <a:off x="274350" y="1440025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rgbClr val="24292E"/>
                </a:solidFill>
              </a:rPr>
              <a:t>File Upload Vulnerabilities</a:t>
            </a:r>
            <a:endParaRPr sz="2400">
              <a:solidFill>
                <a:srgbClr val="24292E"/>
              </a:solidFill>
            </a:endParaRPr>
          </a:p>
        </p:txBody>
      </p:sp>
      <p:sp>
        <p:nvSpPr>
          <p:cNvPr id="1025" name="Google Shape;1025;p5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6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62"/>
          <p:cNvSpPr txBox="1"/>
          <p:nvPr/>
        </p:nvSpPr>
        <p:spPr>
          <a:xfrm>
            <a:off x="2571750" y="3446775"/>
            <a:ext cx="39804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My First WebShell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Webshell Review</a:t>
            </a:r>
            <a:endParaRPr/>
          </a:p>
        </p:txBody>
      </p:sp>
      <p:sp>
        <p:nvSpPr>
          <p:cNvPr id="1094" name="Google Shape;1094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6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PHP files start with </a:t>
            </a:r>
            <a:r>
              <a:rPr lang="en">
                <a:solidFill>
                  <a:srgbClr val="24292E"/>
                </a:solidFill>
                <a:latin typeface="Courier"/>
                <a:ea typeface="Courier"/>
                <a:cs typeface="Courier"/>
                <a:sym typeface="Courier"/>
              </a:rPr>
              <a:t>&lt;?php</a:t>
            </a:r>
            <a:r>
              <a:rPr lang="en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and end with </a:t>
            </a:r>
            <a:r>
              <a:rPr lang="en">
                <a:solidFill>
                  <a:srgbClr val="24292E"/>
                </a:solidFill>
                <a:latin typeface="Courier"/>
                <a:ea typeface="Courier"/>
                <a:cs typeface="Courier"/>
                <a:sym typeface="Courier"/>
              </a:rPr>
              <a:t>?&gt;</a:t>
            </a:r>
            <a:r>
              <a:rPr lang="en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, with code contained between these tokens.</a:t>
            </a:r>
            <a:endParaRPr/>
          </a:p>
        </p:txBody>
      </p:sp>
      <p:sp>
        <p:nvSpPr>
          <p:cNvPr id="1096" name="Google Shape;1096;p6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PHP code has direct access to HTTP request data. You can access query parameters by using </a:t>
            </a:r>
            <a:r>
              <a:rPr lang="en">
                <a:solidFill>
                  <a:srgbClr val="24292E"/>
                </a:solidFill>
                <a:latin typeface="Courier"/>
                <a:ea typeface="Courier"/>
                <a:cs typeface="Courier"/>
                <a:sym typeface="Courier"/>
              </a:rPr>
              <a:t>$_GET</a:t>
            </a:r>
            <a:r>
              <a:rPr lang="en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, and POST body parameters by using </a:t>
            </a:r>
            <a:r>
              <a:rPr lang="en">
                <a:solidFill>
                  <a:srgbClr val="24292E"/>
                </a:solidFill>
                <a:latin typeface="Courier"/>
                <a:ea typeface="Courier"/>
                <a:cs typeface="Courier"/>
                <a:sym typeface="Courier"/>
              </a:rPr>
              <a:t>$_POST</a:t>
            </a:r>
            <a:r>
              <a:rPr lang="en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</p:txBody>
      </p:sp>
      <p:sp>
        <p:nvSpPr>
          <p:cNvPr id="1097" name="Google Shape;1097;p6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You can retrieve query parameters with </a:t>
            </a:r>
            <a:r>
              <a:rPr lang="en">
                <a:solidFill>
                  <a:srgbClr val="24292E"/>
                </a:solidFill>
                <a:latin typeface="Courier"/>
                <a:ea typeface="Courier"/>
                <a:cs typeface="Courier"/>
                <a:sym typeface="Courier"/>
              </a:rPr>
              <a:t>$_GET['name_of_parameter']</a:t>
            </a:r>
            <a:r>
              <a:rPr lang="en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, for example</a:t>
            </a:r>
            <a:endParaRPr/>
          </a:p>
        </p:txBody>
      </p:sp>
      <p:sp>
        <p:nvSpPr>
          <p:cNvPr id="1098" name="Google Shape;1098;p6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4292E"/>
                </a:solidFill>
              </a:rPr>
              <a:t>You can retrieve POST data with: </a:t>
            </a:r>
            <a:r>
              <a:rPr lang="en">
                <a:solidFill>
                  <a:srgbClr val="24292E"/>
                </a:solidFill>
                <a:latin typeface="Courier"/>
                <a:ea typeface="Courier"/>
                <a:cs typeface="Courier"/>
                <a:sym typeface="Courier"/>
              </a:rPr>
              <a:t>$_POST['name_of_parameter']</a:t>
            </a:r>
            <a:r>
              <a:rPr lang="en">
                <a:solidFill>
                  <a:srgbClr val="24292E"/>
                </a:solidFill>
              </a:rPr>
              <a:t>, for example.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6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1104" name="Google Shape;1104;p6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*Perform on your VM so you can leverage Burp*</a:t>
            </a:r>
            <a:endParaRPr b="1" dirty="0"/>
          </a:p>
        </p:txBody>
      </p:sp>
      <p:sp>
        <p:nvSpPr>
          <p:cNvPr id="1105" name="Google Shape;1105;p6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Webshell Recon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perform recon on a compromised server.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65"/>
          <p:cNvSpPr txBox="1"/>
          <p:nvPr/>
        </p:nvSpPr>
        <p:spPr>
          <a:xfrm>
            <a:off x="2571750" y="3446775"/>
            <a:ext cx="39804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WebShell Recon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6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Remote File Inclusion</a:t>
            </a:r>
            <a:endParaRPr/>
          </a:p>
        </p:txBody>
      </p:sp>
      <p:sp>
        <p:nvSpPr>
          <p:cNvPr id="1121" name="Google Shape;1121;p6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Remote File Inclusion</a:t>
            </a:r>
            <a:endParaRPr/>
          </a:p>
        </p:txBody>
      </p:sp>
      <p:sp>
        <p:nvSpPr>
          <p:cNvPr id="1127" name="Google Shape;1127;p6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</a:rPr>
              <a:t>Uploading and using a webshell required two steps: 1. </a:t>
            </a:r>
            <a:r>
              <a:rPr lang="en" b="1">
                <a:solidFill>
                  <a:srgbClr val="24292E"/>
                </a:solidFill>
              </a:rPr>
              <a:t>Upload the webshell</a:t>
            </a:r>
            <a:r>
              <a:rPr lang="en">
                <a:solidFill>
                  <a:srgbClr val="24292E"/>
                </a:solidFill>
              </a:rPr>
              <a:t> and 2. </a:t>
            </a:r>
            <a:r>
              <a:rPr lang="en" b="1">
                <a:solidFill>
                  <a:srgbClr val="24292E"/>
                </a:solidFill>
              </a:rPr>
              <a:t>Request the webshell, and send a command as a query parameter</a:t>
            </a:r>
            <a:r>
              <a:rPr lang="en">
                <a:solidFill>
                  <a:srgbClr val="24292E"/>
                </a:solidFill>
              </a:rPr>
              <a:t>.</a:t>
            </a:r>
            <a:endParaRPr>
              <a:solidFill>
                <a:srgbClr val="24292E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68"/>
          <p:cNvSpPr txBox="1">
            <a:spLocks noGrp="1"/>
          </p:cNvSpPr>
          <p:nvPr>
            <p:ph type="body" idx="3"/>
          </p:nvPr>
        </p:nvSpPr>
        <p:spPr>
          <a:xfrm>
            <a:off x="175" y="1664075"/>
            <a:ext cx="9144000" cy="3242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24292E"/>
                </a:solidFill>
              </a:rPr>
              <a:t>When you request the webshell from the server, it loads the file from the local filesystem.</a:t>
            </a: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13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24292E"/>
                </a:solidFill>
              </a:rPr>
              <a:t>Some vulnerable servers can also be "tricked" into loading the content of full web pages, hosted on other domains.</a:t>
            </a: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13000"/>
              </a:lnSpc>
              <a:spcBef>
                <a:spcPts val="1200"/>
              </a:spcBef>
              <a:spcAft>
                <a:spcPts val="120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</a:rPr>
              <a:t>This action is known as </a:t>
            </a:r>
            <a:r>
              <a:rPr lang="en" sz="1800" b="1">
                <a:solidFill>
                  <a:srgbClr val="24292E"/>
                </a:solidFill>
              </a:rPr>
              <a:t>Remote File Inclusion</a:t>
            </a:r>
            <a:r>
              <a:rPr lang="en" sz="1800">
                <a:solidFill>
                  <a:srgbClr val="24292E"/>
                </a:solidFill>
              </a:rPr>
              <a:t>, because it allows you to </a:t>
            </a:r>
            <a:r>
              <a:rPr lang="en" sz="1800" i="1">
                <a:solidFill>
                  <a:srgbClr val="24292E"/>
                </a:solidFill>
              </a:rPr>
              <a:t>include</a:t>
            </a:r>
            <a:r>
              <a:rPr lang="en" sz="1800">
                <a:solidFill>
                  <a:srgbClr val="24292E"/>
                </a:solidFill>
              </a:rPr>
              <a:t> the contents of a </a:t>
            </a:r>
            <a:r>
              <a:rPr lang="en" sz="1800" i="1">
                <a:solidFill>
                  <a:srgbClr val="24292E"/>
                </a:solidFill>
              </a:rPr>
              <a:t>remotely</a:t>
            </a:r>
            <a:r>
              <a:rPr lang="en" sz="1800">
                <a:solidFill>
                  <a:srgbClr val="24292E"/>
                </a:solidFill>
              </a:rPr>
              <a:t> hosted file.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69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Remote File Inclusion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70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1141" name="Google Shape;1141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70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My First RFI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perform some recon on the server you compromised.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71"/>
          <p:cNvSpPr txBox="1"/>
          <p:nvPr/>
        </p:nvSpPr>
        <p:spPr>
          <a:xfrm>
            <a:off x="2571750" y="3446775"/>
            <a:ext cx="39804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My First RFI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Today’s Objectives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the end of class, you will be able to: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54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Test for LFI/RFI vulnerabilities</a:t>
            </a: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Exfiltrate data from a server with webshells</a:t>
            </a: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Steal cookies by combining RFI with XSS</a:t>
            </a:r>
            <a:endParaRPr sz="1800">
              <a:solidFill>
                <a:srgbClr val="24292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500"/>
              </a:spcAft>
              <a:buNone/>
            </a:pPr>
            <a:endParaRPr sz="1800">
              <a:solidFill>
                <a:srgbClr val="24292E"/>
              </a:solidFill>
            </a:endParaRPr>
          </a:p>
        </p:txBody>
      </p:sp>
      <p:sp>
        <p:nvSpPr>
          <p:cNvPr id="1034" name="Google Shape;1034;p54"/>
          <p:cNvSpPr/>
          <p:nvPr/>
        </p:nvSpPr>
        <p:spPr>
          <a:xfrm>
            <a:off x="513375" y="1326248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54"/>
          <p:cNvSpPr/>
          <p:nvPr/>
        </p:nvSpPr>
        <p:spPr>
          <a:xfrm>
            <a:off x="513375" y="1704023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54"/>
          <p:cNvSpPr/>
          <p:nvPr/>
        </p:nvSpPr>
        <p:spPr>
          <a:xfrm>
            <a:off x="513375" y="2123811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7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Receiving Requests with Webhook</a:t>
            </a:r>
            <a:endParaRPr/>
          </a:p>
        </p:txBody>
      </p:sp>
      <p:sp>
        <p:nvSpPr>
          <p:cNvPr id="1154" name="Google Shape;1154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Receiving Requests with Webhook</a:t>
            </a:r>
            <a:endParaRPr/>
          </a:p>
        </p:txBody>
      </p:sp>
      <p:sp>
        <p:nvSpPr>
          <p:cNvPr id="1160" name="Google Shape;1160;p7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1" name="Google Shape;1161;p73"/>
          <p:cNvSpPr txBox="1">
            <a:spLocks noGrp="1"/>
          </p:cNvSpPr>
          <p:nvPr>
            <p:ph type="body" idx="3"/>
          </p:nvPr>
        </p:nvSpPr>
        <p:spPr>
          <a:xfrm>
            <a:off x="175" y="860400"/>
            <a:ext cx="9144000" cy="40461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</a:rPr>
              <a:t>Remote File Inclusion is often used to inject code that sends data from the compromised host to an attacker.</a:t>
            </a: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12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24292E"/>
                </a:solidFill>
              </a:rPr>
              <a:t>This requires you to have a server receiving requests from the victim.</a:t>
            </a: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12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</a:rPr>
              <a:t>In practice, you would set up your own HTTP server. </a:t>
            </a: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12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</a:rPr>
              <a:t>But, for testing and learning purposes, we'll use a tool called </a:t>
            </a:r>
            <a:r>
              <a:rPr lang="en" sz="1800" b="1">
                <a:solidFill>
                  <a:srgbClr val="24292E"/>
                </a:solidFill>
              </a:rPr>
              <a:t>Webhook</a:t>
            </a:r>
            <a:r>
              <a:rPr lang="en" sz="1800">
                <a:solidFill>
                  <a:srgbClr val="24292E"/>
                </a:solidFill>
              </a:rPr>
              <a:t>, which provides a ready-made server that listens for requests.</a:t>
            </a:r>
            <a:endParaRPr sz="1800">
              <a:solidFill>
                <a:srgbClr val="24292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" name="Google Shape;1167;p74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Webhook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7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1173" name="Google Shape;1173;p7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7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First Steps with Webhook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use webhook to intercept requests from victims  vulnerable to RFI and XSS.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7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76"/>
          <p:cNvSpPr txBox="1"/>
          <p:nvPr/>
        </p:nvSpPr>
        <p:spPr>
          <a:xfrm>
            <a:off x="2571750" y="3446775"/>
            <a:ext cx="39804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First Webhook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77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1186" name="Google Shape;1186;p7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77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Serving an XSS Vector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build a PHP payload to deliver an XSS attack via RFI.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7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78"/>
          <p:cNvSpPr txBox="1"/>
          <p:nvPr/>
        </p:nvSpPr>
        <p:spPr>
          <a:xfrm>
            <a:off x="2571750" y="3446775"/>
            <a:ext cx="39804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XSS Vector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Today’s Objectives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9" name="Google Shape;1199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the end of class, you will be able to: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0" name="Google Shape;1200;p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p79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Test for LFI/RFI vulnerabilities.</a:t>
            </a: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Exfiltrate data from a server with webshells.</a:t>
            </a: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Steal cookies by combining RFI with XSS.</a:t>
            </a:r>
            <a:endParaRPr sz="1800">
              <a:solidFill>
                <a:srgbClr val="24292E"/>
              </a:solidFill>
            </a:endParaRPr>
          </a:p>
        </p:txBody>
      </p:sp>
      <p:sp>
        <p:nvSpPr>
          <p:cNvPr id="1202" name="Google Shape;1202;p79"/>
          <p:cNvSpPr/>
          <p:nvPr/>
        </p:nvSpPr>
        <p:spPr>
          <a:xfrm>
            <a:off x="513375" y="1326248"/>
            <a:ext cx="2307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79"/>
          <p:cNvSpPr/>
          <p:nvPr/>
        </p:nvSpPr>
        <p:spPr>
          <a:xfrm>
            <a:off x="513375" y="1704023"/>
            <a:ext cx="2307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4" name="Google Shape;1204;p79"/>
          <p:cNvSpPr/>
          <p:nvPr/>
        </p:nvSpPr>
        <p:spPr>
          <a:xfrm>
            <a:off x="513375" y="2123811"/>
            <a:ext cx="2307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5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1042" name="Google Shape;1042;p5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5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SQL Injection Warm-UP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review concepts covered last class about SQL injection.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5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56"/>
          <p:cNvSpPr txBox="1"/>
          <p:nvPr/>
        </p:nvSpPr>
        <p:spPr>
          <a:xfrm>
            <a:off x="2571750" y="3446775"/>
            <a:ext cx="39804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SQL Warm-Up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5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Uploading Malicious Files</a:t>
            </a:r>
            <a:endParaRPr/>
          </a:p>
        </p:txBody>
      </p:sp>
      <p:sp>
        <p:nvSpPr>
          <p:cNvPr id="1055" name="Google Shape;1055;p5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58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SQL Injection 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Webshells</a:t>
            </a:r>
            <a:endParaRPr/>
          </a:p>
        </p:txBody>
      </p:sp>
      <p:sp>
        <p:nvSpPr>
          <p:cNvPr id="1067" name="Google Shape;1067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Webshells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allow attackers to </a:t>
            </a:r>
            <a:r>
              <a:rPr lang="en">
                <a:solidFill>
                  <a:schemeClr val="dk1"/>
                </a:solidFill>
              </a:rPr>
              <a:t>run shell commands by sending them as parameters in HTTP requests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/>
          </a:p>
        </p:txBody>
      </p:sp>
      <p:sp>
        <p:nvSpPr>
          <p:cNvPr id="1068" name="Google Shape;1068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59"/>
          <p:cNvSpPr txBox="1">
            <a:spLocks noGrp="1"/>
          </p:cNvSpPr>
          <p:nvPr>
            <p:ph type="body" idx="3"/>
          </p:nvPr>
        </p:nvSpPr>
        <p:spPr>
          <a:xfrm>
            <a:off x="175" y="1465525"/>
            <a:ext cx="9144000" cy="3441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Then, the script on the server </a:t>
            </a:r>
            <a:r>
              <a:rPr lang="en" sz="1800">
                <a:solidFill>
                  <a:schemeClr val="dk1"/>
                </a:solidFill>
              </a:rPr>
              <a:t>parses the parameters, and runs them as code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/>
              <a:t>For example, to use a webshell, an attacker might navigate to: </a:t>
            </a:r>
            <a:r>
              <a:rPr lang="en" sz="1800">
                <a:latin typeface="Roboto Mono Light"/>
                <a:ea typeface="Roboto Mono Light"/>
                <a:cs typeface="Roboto Mono Light"/>
                <a:sym typeface="Roboto Mono Light"/>
              </a:rPr>
              <a:t>http://example.com/webshell.php?command=ls.</a:t>
            </a:r>
            <a:endParaRPr sz="18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914400" lvl="1" indent="-342900" algn="l" rtl="0">
              <a:lnSpc>
                <a:spcPct val="113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24292E"/>
                </a:solidFill>
              </a:rPr>
              <a:t>The script would read the command parameter, whose value is </a:t>
            </a:r>
            <a:r>
              <a:rPr lang="en" sz="1800">
                <a:latin typeface="Roboto Mono Light"/>
                <a:ea typeface="Roboto Mono Light"/>
                <a:cs typeface="Roboto Mono Light"/>
                <a:sym typeface="Roboto Mono Light"/>
              </a:rPr>
              <a:t>ls</a:t>
            </a:r>
            <a:r>
              <a:rPr lang="en" sz="1800">
                <a:solidFill>
                  <a:srgbClr val="24292E"/>
                </a:solidFill>
              </a:rPr>
              <a:t>.</a:t>
            </a:r>
            <a:endParaRPr sz="1800">
              <a:solidFill>
                <a:srgbClr val="24292E"/>
              </a:solidFill>
            </a:endParaRPr>
          </a:p>
          <a:p>
            <a:pPr marL="914400" lvl="1" indent="-342900" algn="l" rtl="0">
              <a:lnSpc>
                <a:spcPct val="113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24292E"/>
                </a:solidFill>
              </a:rPr>
              <a:t>The script would run </a:t>
            </a:r>
            <a:r>
              <a:rPr lang="en" sz="18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ls</a:t>
            </a:r>
            <a:r>
              <a:rPr lang="en" sz="1800">
                <a:solidFill>
                  <a:srgbClr val="24292E"/>
                </a:solidFill>
              </a:rPr>
              <a:t> as a shell command.</a:t>
            </a:r>
            <a:endParaRPr sz="1800">
              <a:solidFill>
                <a:srgbClr val="24292E"/>
              </a:solidFill>
            </a:endParaRPr>
          </a:p>
          <a:p>
            <a:pPr marL="914400" lvl="1" indent="-342900" algn="l" rtl="0">
              <a:lnSpc>
                <a:spcPct val="113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24292E"/>
                </a:solidFill>
              </a:rPr>
              <a:t>The HTTP response would contain the results normally printed to the command line.</a:t>
            </a:r>
            <a:r>
              <a:rPr lang="en" sz="1800">
                <a:solidFill>
                  <a:schemeClr val="dk1"/>
                </a:solidFill>
              </a:rPr>
              <a:t> 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8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6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Webshell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61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1081" name="Google Shape;1081;p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61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My First Webshell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upload a webshell onto a vulnerable server and use Burp Suite to perform reconnaissance against a vulnerable host. 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653</Words>
  <Application>Microsoft Macintosh PowerPoint</Application>
  <PresentationFormat>On-screen Show (16:9)</PresentationFormat>
  <Paragraphs>97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Roboto Light</vt:lpstr>
      <vt:lpstr>Roboto Medium</vt:lpstr>
      <vt:lpstr>Roboto Mono</vt:lpstr>
      <vt:lpstr>Courier</vt:lpstr>
      <vt:lpstr>Roboto Mono Light</vt:lpstr>
      <vt:lpstr>Roboto</vt:lpstr>
      <vt:lpstr>Roboto Thin</vt:lpstr>
      <vt:lpstr>Simple Light</vt:lpstr>
      <vt:lpstr>Web Vulnerabilities 2 Day 2</vt:lpstr>
      <vt:lpstr>Today’s Objectives </vt:lpstr>
      <vt:lpstr>15 Minutes</vt:lpstr>
      <vt:lpstr>PowerPoint Presentation</vt:lpstr>
      <vt:lpstr>Uploading Malicious Files</vt:lpstr>
      <vt:lpstr>SQL Injection </vt:lpstr>
      <vt:lpstr>Webshells</vt:lpstr>
      <vt:lpstr>Webshell</vt:lpstr>
      <vt:lpstr>15 Minutes</vt:lpstr>
      <vt:lpstr>PowerPoint Presentation</vt:lpstr>
      <vt:lpstr>Webshell Review</vt:lpstr>
      <vt:lpstr>15 Minutes</vt:lpstr>
      <vt:lpstr>PowerPoint Presentation</vt:lpstr>
      <vt:lpstr>PowerPoint Presentation</vt:lpstr>
      <vt:lpstr>Remote File Inclusion</vt:lpstr>
      <vt:lpstr>Remote File Inclusion</vt:lpstr>
      <vt:lpstr>Remote File Inclusion</vt:lpstr>
      <vt:lpstr>15 Minutes</vt:lpstr>
      <vt:lpstr>PowerPoint Presentation</vt:lpstr>
      <vt:lpstr>Receiving Requests with Webhook</vt:lpstr>
      <vt:lpstr>Receiving Requests with Webhook</vt:lpstr>
      <vt:lpstr>Webhook</vt:lpstr>
      <vt:lpstr>15 Minutes</vt:lpstr>
      <vt:lpstr>PowerPoint Presentation</vt:lpstr>
      <vt:lpstr>15 Minutes</vt:lpstr>
      <vt:lpstr>PowerPoint Presentation</vt:lpstr>
      <vt:lpstr>Today’s Objectives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Vulnerabilities 2 Day 2</dc:title>
  <cp:lastModifiedBy>Tony Wilson</cp:lastModifiedBy>
  <cp:revision>2</cp:revision>
  <dcterms:modified xsi:type="dcterms:W3CDTF">2019-08-07T14:07:58Z</dcterms:modified>
</cp:coreProperties>
</file>